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37"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57" d="100"/>
          <a:sy n="57" d="100"/>
        </p:scale>
        <p:origin x="1176"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Fridoom14/Space-X-Falcon-9-First-Stage-Landing-Success/blob/main/1.%20Data%20Collection%20and%20Data%20Wrangling/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Fridoom14/Space-X-Falcon-9-First-Stage-Landing-Success/blob/main/2.%20Exploratory%20Data%20Analysi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Fridoom14/Space-X-Falcon-9-First-Stage-Landing-Success/blob/main/2.%20Exploratory%20Data%20Analysis/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ridoom14/Space-X-Falcon-9-First-Stage-Landing-Success/blob/main/3.%20Visualization%20and%20Dashboard%20Analysis/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Fridoom14/Space-X-Falcon-9-First-Stage-Landing-Success/blob/main/3.%20Visualization%20and%20Dashboard%20Analysis/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Fridoom14/Space-X-Falcon-9-First-Stage-Landing-Success/blob/main/4.%20Machine%20Learnng/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Fridoom14/Space-X-Falcon-9-First-Stage-Landing-Success/blob/main/1.%20Data%20Collection%20and%20Data%20Wrangling/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Fridoom14/Space-X-Falcon-9-First-Stage-Landing-Success/blob/main/1.%20Data%20Collection%20and%20Data%20Wrangling/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Fridoom P. C. Koridama</a:t>
            </a:r>
          </a:p>
          <a:p>
            <a:r>
              <a:rPr lang="en-US" dirty="0">
                <a:solidFill>
                  <a:schemeClr val="bg2"/>
                </a:solidFill>
                <a:latin typeface="Abadi" panose="020B0604020104020204" pitchFamily="34" charset="0"/>
                <a:ea typeface="SF Pro" pitchFamily="2" charset="0"/>
                <a:cs typeface="SF Pro" pitchFamily="2" charset="0"/>
              </a:rPr>
              <a:t>June, 21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8636454" y="5843715"/>
            <a:ext cx="2743200" cy="401638"/>
          </a:xfrm>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49494" y="1304485"/>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GitHub link to the notebook:</a:t>
            </a:r>
            <a:br>
              <a:rPr lang="en-US" sz="22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hlinkClick r:id="rId3"/>
              </a:rPr>
              <a:t>https://github.com/Fridoom14/Space-X-Falcon-9-First-Stage-Landing-Success/blob/main/1.%20Data%20Collection%20and%20Data%20Wrangling/labs-jupyter-spacex-Data%20wrangling.ipynb</a:t>
            </a:r>
            <a:endParaRPr lang="en-US" sz="2400"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691693" y="356792"/>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18" name="Picture 17">
            <a:extLst>
              <a:ext uri="{FF2B5EF4-FFF2-40B4-BE49-F238E27FC236}">
                <a16:creationId xmlns:a16="http://schemas.microsoft.com/office/drawing/2014/main" id="{B75A0300-9F34-2FE0-D7C9-785906CCCBBD}"/>
              </a:ext>
            </a:extLst>
          </p:cNvPr>
          <p:cNvPicPr>
            <a:picLocks noChangeAspect="1"/>
          </p:cNvPicPr>
          <p:nvPr/>
        </p:nvPicPr>
        <p:blipFill>
          <a:blip r:embed="rId4"/>
          <a:stretch>
            <a:fillRect/>
          </a:stretch>
        </p:blipFill>
        <p:spPr>
          <a:xfrm>
            <a:off x="735687" y="1305816"/>
            <a:ext cx="5213807" cy="4939537"/>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0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GitHub link to the notebook:</a:t>
            </a:r>
            <a:br>
              <a:rPr lang="en-US" sz="22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hlinkClick r:id="rId3"/>
              </a:rPr>
              <a:t>https://github.com/Fridoom14/Space-X-Falcon-9-First-Stage-Landing-Success/blob/main/2.%20Exploratory%20Data%20Analysis/edadataviz.ipynb</a:t>
            </a:r>
            <a:endParaRPr lang="en-US" dirty="0"/>
          </a:p>
        </p:txBody>
      </p:sp>
      <p:pic>
        <p:nvPicPr>
          <p:cNvPr id="2050" name="Picture 2">
            <a:extLst>
              <a:ext uri="{FF2B5EF4-FFF2-40B4-BE49-F238E27FC236}">
                <a16:creationId xmlns:a16="http://schemas.microsoft.com/office/drawing/2014/main" id="{C855B184-52F5-F99D-1435-2991838BEC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0009" y="3429000"/>
            <a:ext cx="4214252" cy="267706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9E3A79AB-3414-7790-5344-96B8E5890F2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64181" y="1347537"/>
            <a:ext cx="4350370" cy="3025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link to the notebook:</a:t>
            </a:r>
            <a:br>
              <a:rPr lang="en-US" sz="22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hlinkClick r:id="rId3"/>
              </a:rPr>
              <a:t>https://github.com/Fridoom14/Space-X-Falcon-9-First-Stage-Landing-Success/blob/main/2.%20Exploratory%20Data%20Analysis/jupyter-labs-eda-sql-coursera_sqllite.ipynb</a:t>
            </a:r>
            <a:endParaRPr lang="en-US" sz="16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r>
              <a:rPr lang="en-US" sz="1900" dirty="0">
                <a:solidFill>
                  <a:schemeClr val="accent3">
                    <a:lumMod val="25000"/>
                  </a:schemeClr>
                </a:solidFill>
                <a:latin typeface="Abadi" panose="020B0604020104020204" pitchFamily="34" charset="0"/>
              </a:rPr>
              <a:t>GitHub link to the notebook: </a:t>
            </a:r>
            <a:br>
              <a:rPr lang="en-US" sz="1900" dirty="0">
                <a:solidFill>
                  <a:schemeClr val="accent3">
                    <a:lumMod val="25000"/>
                  </a:schemeClr>
                </a:solidFill>
                <a:latin typeface="Abadi" panose="020B0604020104020204" pitchFamily="34" charset="0"/>
              </a:rPr>
            </a:br>
            <a:r>
              <a:rPr lang="en-US" sz="2200" dirty="0">
                <a:hlinkClick r:id="rId3"/>
              </a:rPr>
              <a:t>https://github.com/Fridoom14/Space-X-Falcon-9-First-Stage-Landing-Success/blob/main/3.%20Visualization%20and%20Dashboard%20Analysis/lab_jupyter_launch_site_location.ipynb</a:t>
            </a:r>
            <a:endParaRPr lang="en-US" sz="22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000" dirty="0">
                <a:solidFill>
                  <a:schemeClr val="accent3">
                    <a:lumMod val="25000"/>
                  </a:schemeClr>
                </a:solidFill>
                <a:latin typeface="Abadi" panose="020B0604020104020204" pitchFamily="34" charset="0"/>
              </a:rPr>
              <a:t>GitHub link to the notebook:</a:t>
            </a:r>
            <a:br>
              <a:rPr lang="en-US" sz="16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hlinkClick r:id="rId3"/>
              </a:rPr>
              <a:t>https://github.com/Fridoom14/Space-X-Falcon-9-First-Stage-Landing-Success/blob/main/3.%20Visualization%20and%20Dashboard%20Analysis/spacex_dash_app.py</a:t>
            </a:r>
            <a:endParaRPr lang="en-US" sz="18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r>
              <a:rPr lang="en-US" sz="2400" dirty="0">
                <a:solidFill>
                  <a:schemeClr val="accent3">
                    <a:lumMod val="25000"/>
                  </a:schemeClr>
                </a:solidFill>
                <a:latin typeface="Abadi" panose="020B0604020104020204" pitchFamily="34" charset="0"/>
              </a:rPr>
              <a:t>GitHub link to the notebook:</a:t>
            </a:r>
            <a:br>
              <a:rPr lang="en-US" sz="2400" dirty="0">
                <a:solidFill>
                  <a:schemeClr val="accent3">
                    <a:lumMod val="25000"/>
                  </a:schemeClr>
                </a:solidFill>
                <a:latin typeface="Abadi" panose="020B0604020104020204" pitchFamily="34" charset="0"/>
              </a:rPr>
            </a:br>
            <a:r>
              <a:rPr lang="en-US" sz="2000" dirty="0">
                <a:solidFill>
                  <a:schemeClr val="accent3">
                    <a:lumMod val="25000"/>
                  </a:schemeClr>
                </a:solidFill>
                <a:latin typeface="Abadi" panose="020B0604020104020204" pitchFamily="34" charset="0"/>
                <a:hlinkClick r:id="rId3"/>
              </a:rPr>
              <a:t>https://github.com/Fridoom14/Space-X-Falcon-9-First-Stage-Landing-Success/blob/main/4.%20Machine%20Learnng/SpaceX_Machine%20Learning%20Prediction_Part_5.ipynb</a:t>
            </a:r>
            <a:endParaRPr lang="en-US" sz="2400" dirty="0"/>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4034" y="2969621"/>
            <a:ext cx="11807553" cy="305595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000" kern="1200" dirty="0">
                <a:solidFill>
                  <a:srgbClr val="0B49CB"/>
                </a:solidFill>
                <a:latin typeface="Abadi" panose="020B0604020104020204" pitchFamily="34" charset="0"/>
                <a:ea typeface="+mj-ea"/>
                <a:cs typeface="+mj-cs"/>
              </a:rPr>
              <a:t>Payload vs. Launch Site</a:t>
            </a:r>
          </a:p>
        </p:txBody>
      </p:sp>
      <p:pic>
        <p:nvPicPr>
          <p:cNvPr id="2" name="Picture 1">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533564" y="2030975"/>
            <a:ext cx="11406153" cy="3994598"/>
          </a:xfrm>
          <a:prstGeom prst="rect">
            <a:avLst/>
          </a:prstGeom>
        </p:spPr>
      </p:pic>
      <p:sp>
        <p:nvSpPr>
          <p:cNvPr id="7" name="Content Placeholder 2">
            <a:extLst>
              <a:ext uri="{FF2B5EF4-FFF2-40B4-BE49-F238E27FC236}">
                <a16:creationId xmlns:a16="http://schemas.microsoft.com/office/drawing/2014/main" id="{105F6CDC-0082-275C-69AF-D206A57B76F9}"/>
              </a:ext>
            </a:extLst>
          </p:cNvPr>
          <p:cNvSpPr txBox="1">
            <a:spLocks/>
          </p:cNvSpPr>
          <p:nvPr/>
        </p:nvSpPr>
        <p:spPr>
          <a:xfrm>
            <a:off x="940140" y="1364381"/>
            <a:ext cx="10592999" cy="96715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greater Payload Mass for Launch Site (CCAFS SLC 40), the higher success rate for the rockets.   </a:t>
            </a:r>
          </a:p>
        </p:txBody>
      </p:sp>
    </p:spTree>
    <p:extLst>
      <p:ext uri="{BB962C8B-B14F-4D97-AF65-F5344CB8AC3E}">
        <p14:creationId xmlns:p14="http://schemas.microsoft.com/office/powerpoint/2010/main" val="25288600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pic>
        <p:nvPicPr>
          <p:cNvPr id="6" name="Picture 2">
            <a:extLst>
              <a:ext uri="{FF2B5EF4-FFF2-40B4-BE49-F238E27FC236}">
                <a16:creationId xmlns:a16="http://schemas.microsoft.com/office/drawing/2014/main" id="{B4650495-24A8-A1B5-1D36-24770003BA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4627" y="2207890"/>
            <a:ext cx="7200024" cy="4573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279133" y="3258536"/>
            <a:ext cx="10597128" cy="269950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336884" y="3242182"/>
            <a:ext cx="11729720" cy="270623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2" name="Picture 4">
            <a:extLst>
              <a:ext uri="{FF2B5EF4-FFF2-40B4-BE49-F238E27FC236}">
                <a16:creationId xmlns:a16="http://schemas.microsoft.com/office/drawing/2014/main" id="{3471C08D-A5CD-E221-C55E-7BB77A769F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9091" y="1670241"/>
            <a:ext cx="6896553" cy="47960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pic>
        <p:nvPicPr>
          <p:cNvPr id="7" name="Picture 6">
            <a:extLst>
              <a:ext uri="{FF2B5EF4-FFF2-40B4-BE49-F238E27FC236}">
                <a16:creationId xmlns:a16="http://schemas.microsoft.com/office/drawing/2014/main" id="{F9C35AEC-14BD-B78B-F13B-5020A50F399A}"/>
              </a:ext>
            </a:extLst>
          </p:cNvPr>
          <p:cNvPicPr>
            <a:picLocks noChangeAspect="1"/>
          </p:cNvPicPr>
          <p:nvPr/>
        </p:nvPicPr>
        <p:blipFill>
          <a:blip r:embed="rId2"/>
          <a:stretch>
            <a:fillRect/>
          </a:stretch>
        </p:blipFill>
        <p:spPr>
          <a:xfrm>
            <a:off x="4915958" y="1654900"/>
            <a:ext cx="6948693" cy="4650143"/>
          </a:xfrm>
          <a:prstGeom prst="rect">
            <a:avLst/>
          </a:prstGeom>
        </p:spPr>
      </p:pic>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637751"/>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9" name="Picture 8">
            <a:extLst>
              <a:ext uri="{FF2B5EF4-FFF2-40B4-BE49-F238E27FC236}">
                <a16:creationId xmlns:a16="http://schemas.microsoft.com/office/drawing/2014/main" id="{0B876A3B-1A07-865C-06E0-2DB04E5BF44C}"/>
              </a:ext>
            </a:extLst>
          </p:cNvPr>
          <p:cNvPicPr>
            <a:picLocks noChangeAspect="1"/>
          </p:cNvPicPr>
          <p:nvPr/>
        </p:nvPicPr>
        <p:blipFill>
          <a:blip r:embed="rId3"/>
          <a:stretch>
            <a:fillRect/>
          </a:stretch>
        </p:blipFill>
        <p:spPr>
          <a:xfrm>
            <a:off x="734028" y="1643877"/>
            <a:ext cx="6601746" cy="2772162"/>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17405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48213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 name="Picture 6">
            <a:extLst>
              <a:ext uri="{FF2B5EF4-FFF2-40B4-BE49-F238E27FC236}">
                <a16:creationId xmlns:a16="http://schemas.microsoft.com/office/drawing/2014/main" id="{E0A3DFA7-3F4E-737C-7F67-4A76D3C3BDF5}"/>
              </a:ext>
            </a:extLst>
          </p:cNvPr>
          <p:cNvPicPr>
            <a:picLocks noChangeAspect="1"/>
          </p:cNvPicPr>
          <p:nvPr/>
        </p:nvPicPr>
        <p:blipFill>
          <a:blip r:embed="rId3"/>
          <a:stretch>
            <a:fillRect/>
          </a:stretch>
        </p:blipFill>
        <p:spPr>
          <a:xfrm>
            <a:off x="1039271" y="2832627"/>
            <a:ext cx="6585035" cy="359458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pic>
        <p:nvPicPr>
          <p:cNvPr id="7" name="Picture 6">
            <a:extLst>
              <a:ext uri="{FF2B5EF4-FFF2-40B4-BE49-F238E27FC236}">
                <a16:creationId xmlns:a16="http://schemas.microsoft.com/office/drawing/2014/main" id="{0AE0A80D-2025-09E4-5994-C1BCC97B6A1D}"/>
              </a:ext>
            </a:extLst>
          </p:cNvPr>
          <p:cNvPicPr>
            <a:picLocks noChangeAspect="1"/>
          </p:cNvPicPr>
          <p:nvPr/>
        </p:nvPicPr>
        <p:blipFill>
          <a:blip r:embed="rId2"/>
          <a:stretch>
            <a:fillRect/>
          </a:stretch>
        </p:blipFill>
        <p:spPr>
          <a:xfrm>
            <a:off x="5251058" y="1839790"/>
            <a:ext cx="6328940" cy="3175173"/>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pic>
        <p:nvPicPr>
          <p:cNvPr id="9" name="Picture 8">
            <a:extLst>
              <a:ext uri="{FF2B5EF4-FFF2-40B4-BE49-F238E27FC236}">
                <a16:creationId xmlns:a16="http://schemas.microsoft.com/office/drawing/2014/main" id="{1A367193-3B0A-8DE3-5934-E275B3F3845C}"/>
              </a:ext>
            </a:extLst>
          </p:cNvPr>
          <p:cNvPicPr>
            <a:picLocks noChangeAspect="1"/>
          </p:cNvPicPr>
          <p:nvPr/>
        </p:nvPicPr>
        <p:blipFill>
          <a:blip r:embed="rId2"/>
          <a:stretch>
            <a:fillRect/>
          </a:stretch>
        </p:blipFill>
        <p:spPr>
          <a:xfrm>
            <a:off x="4646439" y="1782981"/>
            <a:ext cx="7627465" cy="392601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a:extLst>
              <a:ext uri="{FF2B5EF4-FFF2-40B4-BE49-F238E27FC236}">
                <a16:creationId xmlns:a16="http://schemas.microsoft.com/office/drawing/2014/main" id="{7A02B6F9-AC86-FADC-5032-6BD220EEAE72}"/>
              </a:ext>
            </a:extLst>
          </p:cNvPr>
          <p:cNvPicPr>
            <a:picLocks noChangeAspect="1"/>
          </p:cNvPicPr>
          <p:nvPr/>
        </p:nvPicPr>
        <p:blipFill>
          <a:blip r:embed="rId2"/>
          <a:stretch>
            <a:fillRect/>
          </a:stretch>
        </p:blipFill>
        <p:spPr>
          <a:xfrm>
            <a:off x="693482" y="1670241"/>
            <a:ext cx="6604076" cy="439398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a:t>
            </a:r>
            <a:r>
              <a:rPr lang="en-US" sz="2000" b="1" dirty="0">
                <a:latin typeface="Abadi" panose="020B0604020104020204" pitchFamily="34" charset="0"/>
              </a:rPr>
              <a:t>COUNT </a:t>
            </a:r>
            <a:r>
              <a:rPr lang="en-US" sz="2000" dirty="0">
                <a:latin typeface="Abadi" panose="020B0604020104020204" pitchFamily="34" charset="0"/>
              </a:rPr>
              <a:t>to count the numbers and </a:t>
            </a:r>
            <a:r>
              <a:rPr lang="en-US" sz="2000" b="1" dirty="0">
                <a:latin typeface="Abadi" panose="020B0604020104020204" pitchFamily="34" charset="0"/>
              </a:rPr>
              <a:t>GROUPBY </a:t>
            </a:r>
            <a:r>
              <a:rPr lang="en-US" sz="2000" dirty="0">
                <a:latin typeface="Abadi" panose="020B0604020104020204" pitchFamily="34" charset="0"/>
              </a:rPr>
              <a:t>to grouping the count.</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3B01396-9983-CBB6-73C5-0D5BF8204612}"/>
              </a:ext>
            </a:extLst>
          </p:cNvPr>
          <p:cNvPicPr>
            <a:picLocks noChangeAspect="1"/>
          </p:cNvPicPr>
          <p:nvPr/>
        </p:nvPicPr>
        <p:blipFill>
          <a:blip r:embed="rId2"/>
          <a:stretch>
            <a:fillRect/>
          </a:stretch>
        </p:blipFill>
        <p:spPr>
          <a:xfrm>
            <a:off x="575943" y="1670241"/>
            <a:ext cx="6392167" cy="456311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pic>
        <p:nvPicPr>
          <p:cNvPr id="7" name="Picture 6">
            <a:extLst>
              <a:ext uri="{FF2B5EF4-FFF2-40B4-BE49-F238E27FC236}">
                <a16:creationId xmlns:a16="http://schemas.microsoft.com/office/drawing/2014/main" id="{CB559DDA-F1C3-3029-35B3-EB430C63A14B}"/>
              </a:ext>
            </a:extLst>
          </p:cNvPr>
          <p:cNvPicPr>
            <a:picLocks noChangeAspect="1"/>
          </p:cNvPicPr>
          <p:nvPr/>
        </p:nvPicPr>
        <p:blipFill>
          <a:blip r:embed="rId2"/>
          <a:stretch>
            <a:fillRect/>
          </a:stretch>
        </p:blipFill>
        <p:spPr>
          <a:xfrm>
            <a:off x="5599897" y="869184"/>
            <a:ext cx="5753903" cy="5487166"/>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140136"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7" name="Picture 6">
            <a:extLst>
              <a:ext uri="{FF2B5EF4-FFF2-40B4-BE49-F238E27FC236}">
                <a16:creationId xmlns:a16="http://schemas.microsoft.com/office/drawing/2014/main" id="{8B9765EF-A879-1C02-29F8-A2BA030056EB}"/>
              </a:ext>
            </a:extLst>
          </p:cNvPr>
          <p:cNvPicPr>
            <a:picLocks noChangeAspect="1"/>
          </p:cNvPicPr>
          <p:nvPr/>
        </p:nvPicPr>
        <p:blipFill>
          <a:blip r:embed="rId3"/>
          <a:stretch>
            <a:fillRect/>
          </a:stretch>
        </p:blipFill>
        <p:spPr>
          <a:xfrm>
            <a:off x="6182976" y="1933486"/>
            <a:ext cx="5631074" cy="449372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a:extLst>
              <a:ext uri="{FF2B5EF4-FFF2-40B4-BE49-F238E27FC236}">
                <a16:creationId xmlns:a16="http://schemas.microsoft.com/office/drawing/2014/main" id="{DF532767-41A5-9F9F-ABEC-E8C6F9344857}"/>
              </a:ext>
            </a:extLst>
          </p:cNvPr>
          <p:cNvPicPr>
            <a:picLocks noChangeAspect="1"/>
          </p:cNvPicPr>
          <p:nvPr/>
        </p:nvPicPr>
        <p:blipFill>
          <a:blip r:embed="rId2"/>
          <a:stretch>
            <a:fillRect/>
          </a:stretch>
        </p:blipFill>
        <p:spPr>
          <a:xfrm>
            <a:off x="717215" y="1791776"/>
            <a:ext cx="6449325" cy="362000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spcBef>
                <a:spcPts val="1400"/>
              </a:spcBef>
              <a:buNone/>
            </a:pPr>
            <a:r>
              <a:rPr lang="en-US" sz="2200" dirty="0">
                <a:solidFill>
                  <a:schemeClr val="tx1"/>
                </a:solidFill>
              </a:rPr>
              <a:t>SpaceX offers Falcon 9 rocket launches at $62 million, significantly lower than the $165 million charged by other providers. This cost efficiency is largely due to SpaceX's ability to reuse the first stage of the rocket. Predicting the successful landing of this first stage helps estimate launch costs more accurately, which is valuable for competitors. The goal of this project is to create a machine learning model that predicts the successful landing of the Falcon 9's first stage.</a:t>
            </a:r>
            <a:endParaRPr lang="en-US" sz="2200" dirty="0">
              <a:solidFill>
                <a:schemeClr val="tx1"/>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b="1" dirty="0">
                <a:solidFill>
                  <a:schemeClr val="accent3">
                    <a:lumMod val="25000"/>
                  </a:schemeClr>
                </a:solidFill>
                <a:latin typeface="Abadi" panose="020B0604020104020204" pitchFamily="34" charset="0"/>
              </a:rPr>
              <a:t>Key Factors </a:t>
            </a:r>
            <a:r>
              <a:rPr lang="en-US" sz="1800" dirty="0">
                <a:solidFill>
                  <a:schemeClr val="accent3">
                    <a:lumMod val="25000"/>
                  </a:schemeClr>
                </a:solidFill>
                <a:latin typeface="Abadi" panose="020B0604020104020204" pitchFamily="34" charset="0"/>
              </a:rPr>
              <a:t>: Identify factors affecting landing success</a:t>
            </a:r>
          </a:p>
          <a:p>
            <a:pPr lvl="1">
              <a:spcBef>
                <a:spcPts val="1400"/>
              </a:spcBef>
              <a:buFontTx/>
              <a:buChar char="-"/>
            </a:pPr>
            <a:r>
              <a:rPr lang="en-US" sz="1800" b="1" dirty="0">
                <a:solidFill>
                  <a:schemeClr val="accent3">
                    <a:lumMod val="25000"/>
                  </a:schemeClr>
                </a:solidFill>
                <a:latin typeface="Abadi" panose="020B0604020104020204" pitchFamily="34" charset="0"/>
              </a:rPr>
              <a:t>Feature Interactions </a:t>
            </a:r>
            <a:r>
              <a:rPr lang="en-US" sz="1800" dirty="0">
                <a:solidFill>
                  <a:schemeClr val="accent3">
                    <a:lumMod val="25000"/>
                  </a:schemeClr>
                </a:solidFill>
                <a:latin typeface="Abadi" panose="020B0604020104020204" pitchFamily="34" charset="0"/>
              </a:rPr>
              <a:t>: Understand how features interact to affect success rate</a:t>
            </a:r>
          </a:p>
          <a:p>
            <a:pPr lvl="1">
              <a:spcBef>
                <a:spcPts val="1400"/>
              </a:spcBef>
              <a:buFontTx/>
              <a:buChar char="-"/>
            </a:pPr>
            <a:r>
              <a:rPr lang="en-US" sz="1800" b="1" dirty="0">
                <a:solidFill>
                  <a:schemeClr val="accent3">
                    <a:lumMod val="25000"/>
                  </a:schemeClr>
                </a:solidFill>
                <a:latin typeface="Abadi" panose="020B0604020104020204" pitchFamily="34" charset="0"/>
              </a:rPr>
              <a:t>Operational Condition </a:t>
            </a:r>
            <a:r>
              <a:rPr lang="en-US" sz="1800" dirty="0">
                <a:solidFill>
                  <a:schemeClr val="accent3">
                    <a:lumMod val="25000"/>
                  </a:schemeClr>
                </a:solidFill>
                <a:latin typeface="Abadi" panose="020B0604020104020204" pitchFamily="34" charset="0"/>
              </a:rPr>
              <a:t>: Determine necessary conditions for successful landings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7344398" cy="10641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54416" y="1875731"/>
            <a:ext cx="4677984" cy="3699569"/>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All of the models (Logistic Regression, SVM, Decision Tree, KNN) have the same accuracy </a:t>
            </a:r>
            <a:r>
              <a:rPr lang="en-US" sz="2200" b="1" dirty="0">
                <a:latin typeface="Abadi" panose="020B0604020104020204" pitchFamily="34" charset="0"/>
              </a:rPr>
              <a:t>0.83. If they have different accuracy that is not significantly affect </a:t>
            </a:r>
            <a:r>
              <a:rPr lang="en-US" sz="2200" dirty="0">
                <a:latin typeface="Abadi" panose="020B0604020104020204" pitchFamily="34" charset="0"/>
              </a:rPr>
              <a:t>the model performance.</a:t>
            </a:r>
            <a:endParaRPr lang="en-US" sz="1800" dirty="0"/>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pic>
        <p:nvPicPr>
          <p:cNvPr id="8" name="Picture 7">
            <a:extLst>
              <a:ext uri="{FF2B5EF4-FFF2-40B4-BE49-F238E27FC236}">
                <a16:creationId xmlns:a16="http://schemas.microsoft.com/office/drawing/2014/main" id="{7CEE5304-F7CB-09DC-AD91-97FDF91DEDBB}"/>
              </a:ext>
            </a:extLst>
          </p:cNvPr>
          <p:cNvPicPr>
            <a:picLocks noChangeAspect="1"/>
          </p:cNvPicPr>
          <p:nvPr/>
        </p:nvPicPr>
        <p:blipFill>
          <a:blip r:embed="rId2"/>
          <a:stretch>
            <a:fillRect/>
          </a:stretch>
        </p:blipFill>
        <p:spPr>
          <a:xfrm>
            <a:off x="6668730" y="2622097"/>
            <a:ext cx="4968854" cy="4068248"/>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all models classifier we used,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All the models classifier we used, are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a:t>
            </a:r>
            <a:r>
              <a:rPr lang="en-US" sz="1900" b="1" dirty="0">
                <a:solidFill>
                  <a:schemeClr val="accent3">
                    <a:lumMod val="25000"/>
                  </a:schemeClr>
                </a:solidFill>
                <a:latin typeface="Abadi" panose="020B0604020104020204" pitchFamily="34" charset="0"/>
              </a:rPr>
              <a:t>GET REQUEST</a:t>
            </a:r>
            <a:r>
              <a:rPr lang="en-US" sz="1900" dirty="0">
                <a:solidFill>
                  <a:schemeClr val="accent3">
                    <a:lumMod val="25000"/>
                  </a:schemeClr>
                </a:solidFill>
                <a:latin typeface="Abadi" panose="020B0604020104020204" pitchFamily="34" charset="0"/>
              </a:rPr>
              <a: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a:t>
            </a:r>
            <a:r>
              <a:rPr lang="en-US" sz="1900" b="1" dirty="0">
                <a:solidFill>
                  <a:schemeClr val="accent3">
                    <a:lumMod val="25000"/>
                  </a:schemeClr>
                </a:solidFill>
                <a:latin typeface="Abadi" panose="020B0604020104020204" pitchFamily="34" charset="0"/>
              </a:rPr>
              <a:t>RESPONSE</a:t>
            </a:r>
            <a:r>
              <a:rPr lang="en-US" sz="1900" dirty="0">
                <a:solidFill>
                  <a:schemeClr val="accent3">
                    <a:lumMod val="25000"/>
                  </a:schemeClr>
                </a:solidFill>
                <a:latin typeface="Abadi" panose="020B0604020104020204" pitchFamily="34" charset="0"/>
              </a:rPr>
              <a:t>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a:t>
            </a:r>
            <a:r>
              <a:rPr lang="en-US" sz="1900" b="1" dirty="0">
                <a:solidFill>
                  <a:schemeClr val="accent3">
                    <a:lumMod val="25000"/>
                  </a:schemeClr>
                </a:solidFill>
                <a:latin typeface="Abadi" panose="020B0604020104020204" pitchFamily="34" charset="0"/>
              </a:rPr>
              <a:t>web scraping </a:t>
            </a:r>
            <a:r>
              <a:rPr lang="en-US" sz="1900" dirty="0">
                <a:solidFill>
                  <a:schemeClr val="accent3">
                    <a:lumMod val="25000"/>
                  </a:schemeClr>
                </a:solidFill>
                <a:latin typeface="Abadi" panose="020B0604020104020204" pitchFamily="34" charset="0"/>
              </a:rPr>
              <a:t>from Wikipedia for Falcon 9 launch records with </a:t>
            </a:r>
            <a:r>
              <a:rPr lang="en-US" sz="1900" b="1" dirty="0">
                <a:solidFill>
                  <a:schemeClr val="accent3">
                    <a:lumMod val="25000"/>
                  </a:schemeClr>
                </a:solidFill>
                <a:latin typeface="Abadi" panose="020B0604020104020204" pitchFamily="34" charset="0"/>
              </a:rPr>
              <a:t>BeautifulSoup</a:t>
            </a:r>
            <a:r>
              <a:rPr lang="en-US" sz="1900" dirty="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a:t>
            </a:r>
            <a:r>
              <a:rPr lang="en-US" sz="2200" b="1" dirty="0">
                <a:solidFill>
                  <a:schemeClr val="accent3">
                    <a:lumMod val="25000"/>
                  </a:schemeClr>
                </a:solidFill>
                <a:latin typeface="Abadi" panose="020B0604020104020204" pitchFamily="34" charset="0"/>
              </a:rPr>
              <a:t>GET</a:t>
            </a:r>
            <a:r>
              <a:rPr lang="en-US" sz="2200" dirty="0">
                <a:solidFill>
                  <a:schemeClr val="accent3">
                    <a:lumMod val="25000"/>
                  </a:schemeClr>
                </a:solidFill>
                <a:latin typeface="Abadi" panose="020B0604020104020204" pitchFamily="34" charset="0"/>
              </a:rPr>
              <a: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link to the notebook:</a:t>
            </a:r>
            <a:br>
              <a:rPr lang="en-US" sz="22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hlinkClick r:id="rId3"/>
              </a:rPr>
              <a:t>https://github.com/Fridoom14/Space-X-Falcon-9-First-Stage-Landing-Success/blob/main/1.%20Data%20Collection%20and%20Data%20Wrangling/jupyter-labs-spacex-data-collection-api.ipynb</a:t>
            </a:r>
            <a:endParaRPr lang="en-US" sz="2400"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a:t>
            </a:r>
            <a:r>
              <a:rPr lang="en-US" sz="2200" b="1" dirty="0">
                <a:solidFill>
                  <a:schemeClr val="accent3">
                    <a:lumMod val="25000"/>
                  </a:schemeClr>
                </a:solidFill>
                <a:latin typeface="Abadi"/>
              </a:rPr>
              <a:t>BeautifulSoup</a:t>
            </a: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link to the notebook:</a:t>
            </a:r>
            <a:br>
              <a:rPr lang="en-US" sz="22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hlinkClick r:id="rId3"/>
              </a:rPr>
              <a:t>https://github.com/Fridoom14/Space-X-Falcon-9-First-Stage-Landing-Success/blob/main/1.%20Data%20Collection%20and%20Data%20Wrangling/jupyter-labs-webscraping.ipynb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5103</TotalTime>
  <Words>1917</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Fridoom Koridama</cp:lastModifiedBy>
  <cp:revision>253</cp:revision>
  <dcterms:created xsi:type="dcterms:W3CDTF">2021-04-29T18:58:34Z</dcterms:created>
  <dcterms:modified xsi:type="dcterms:W3CDTF">2024-06-21T00:43:08Z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